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6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99" d="100"/>
          <a:sy n="199" d="100"/>
        </p:scale>
        <p:origin x="1426" y="115"/>
      </p:cViewPr>
      <p:guideLst>
        <p:guide orient="horz" pos="213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Placeholder 1">
            <a:extLst>
              <a:ext uri="{FF2B5EF4-FFF2-40B4-BE49-F238E27FC236}">
                <a16:creationId xmlns:a16="http://schemas.microsoft.com/office/drawing/2014/main" id="{ECA69EF9-131C-4A4C-A111-36F871E92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altLang="fi-FI" noProof="0"/>
              <a:t>Muokkaa ots. perustyyl. napsautt.</a:t>
            </a:r>
          </a:p>
        </p:txBody>
      </p:sp>
      <p:sp>
        <p:nvSpPr>
          <p:cNvPr id="79875" name="Text Placeholder 2">
            <a:extLst>
              <a:ext uri="{FF2B5EF4-FFF2-40B4-BE49-F238E27FC236}">
                <a16:creationId xmlns:a16="http://schemas.microsoft.com/office/drawing/2014/main" id="{C3BB0176-B07A-493A-BB81-3537DE0A9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fi-FI" altLang="fi-FI" noProof="0"/>
              <a:t>Muokkaa alaotsikon perustyyliä napsautt.</a:t>
            </a: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F233DEF3-BF47-4C31-9E52-D1639B83BB71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9877" name="Picture 36" descr="Birdlife-Suomi-logo">
            <a:extLst>
              <a:ext uri="{FF2B5EF4-FFF2-40B4-BE49-F238E27FC236}">
                <a16:creationId xmlns:a16="http://schemas.microsoft.com/office/drawing/2014/main" id="{9E5D68B6-6C92-4854-ADC5-67120BF13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A8C577DE-BD83-456A-B36E-3D8060807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</p:spTree>
    <p:extLst>
      <p:ext uri="{BB962C8B-B14F-4D97-AF65-F5344CB8AC3E}">
        <p14:creationId xmlns:p14="http://schemas.microsoft.com/office/powerpoint/2010/main" val="2872600220"/>
      </p:ext>
    </p:extLst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ji ja sekoitetta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609975" cy="2673350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DBAE1540-5038-42A5-BF3B-0D55B8D5B6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113" y="4344366"/>
            <a:ext cx="2179914" cy="704712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fi-FI" dirty="0"/>
              <a:t>: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599"/>
            <a:ext cx="4703002" cy="3916363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92332331-2040-4081-B1DC-7D9B0F1811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884501" y="4354513"/>
            <a:ext cx="2852392" cy="1678125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03627F92-048E-4537-9768-644F73758D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26497" y="4354513"/>
            <a:ext cx="2852392" cy="1668600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5" name="Tekstin paikkamerkki 7">
            <a:extLst>
              <a:ext uri="{FF2B5EF4-FFF2-40B4-BE49-F238E27FC236}">
                <a16:creationId xmlns:a16="http://schemas.microsoft.com/office/drawing/2014/main" id="{50D0B911-F806-4005-AEB0-13EEDCE4DD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4501" y="6048361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9D64032F-08F9-4576-AD7B-BCDB782E28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26497" y="6023113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512909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4" grpId="0"/>
      <p:bldP spid="16" grpId="0"/>
      <p:bldP spid="15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 p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798982"/>
            <a:ext cx="3609975" cy="1630017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00"/>
            <a:ext cx="4703002" cy="3200399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Tekstin paikkamerkki 5">
            <a:extLst>
              <a:ext uri="{FF2B5EF4-FFF2-40B4-BE49-F238E27FC236}">
                <a16:creationId xmlns:a16="http://schemas.microsoft.com/office/drawing/2014/main" id="{6E4D51B7-8C28-49FD-9D04-EB63ACF771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4698" y="4045229"/>
            <a:ext cx="3609975" cy="2226361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Tekstin paikkamerkki 3">
            <a:extLst>
              <a:ext uri="{FF2B5EF4-FFF2-40B4-BE49-F238E27FC236}">
                <a16:creationId xmlns:a16="http://schemas.microsoft.com/office/drawing/2014/main" id="{BF8BB254-C2C4-41EF-A469-1EAD5B6A0F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698" y="1391273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/>
              <a:t>KOIRAS</a:t>
            </a:r>
            <a:endParaRPr lang="fi-FI" dirty="0"/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246C6E60-667D-496E-A608-4D1109F2CF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4283" y="3558210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NAARAS</a:t>
            </a:r>
          </a:p>
        </p:txBody>
      </p:sp>
      <p:sp>
        <p:nvSpPr>
          <p:cNvPr id="18" name="Kuvan paikkamerkki 11">
            <a:extLst>
              <a:ext uri="{FF2B5EF4-FFF2-40B4-BE49-F238E27FC236}">
                <a16:creationId xmlns:a16="http://schemas.microsoft.com/office/drawing/2014/main" id="{8AAD4EC6-22D1-4072-9406-10229327ED2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75125" y="3558210"/>
            <a:ext cx="4703002" cy="2713381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19527814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la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573620"/>
            <a:ext cx="3609975" cy="4710222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70"/>
            <a:ext cx="4703002" cy="537468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59288431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42B19B-22F0-469C-B0CB-F4F4AF649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342A64-84BF-4B13-9417-48D59BD0B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75980201"/>
      </p:ext>
    </p:extLst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C236DB-B481-45B6-B752-7F74A479E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2C9F8F4-C9C6-4805-A6B7-AE65C8DB1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0398949"/>
      </p:ext>
    </p:extLst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A850E7-8513-437B-83A9-94A817DD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E5E16C-C6D7-4B0B-932C-150782313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E128996-D2AB-4F2E-9030-A77926E68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1525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284007257"/>
      </p:ext>
    </p:extLst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913AA8-3196-4DE2-A12E-582189531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5D2B220-207D-4ECE-ADD7-2AE4E14F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9BCBBEE-C114-4F98-B4EB-D1DDF2BAE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AE31320-1A98-4A61-9361-ACED0E496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FABE3A7-E3B9-4DE2-9645-5ED43E208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068358719"/>
      </p:ext>
    </p:extLst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87B819-C23E-44C7-89F1-CBBBC8AF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787568022"/>
      </p:ext>
    </p:extLst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669768"/>
      </p:ext>
    </p:extLst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DE2E79-E902-44A6-8344-BDA9CF89C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645531-CD8B-426F-A430-38F17285D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534C98A-8910-4BC0-9EBF-4CECB1388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75562733"/>
      </p:ext>
    </p:extLst>
  </p:cSld>
  <p:clrMapOvr>
    <a:masterClrMapping/>
  </p:clrMapOvr>
  <p:transition>
    <p:pull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6E8278-CE95-4793-8EE2-0C956CF1A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8BDEDCF-84D1-4653-96FE-D6D54241BA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BE4D77D-1E10-4430-9D87-3DE881143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13070696"/>
      </p:ext>
    </p:extLst>
  </p:cSld>
  <p:clrMapOvr>
    <a:masterClrMapping/>
  </p:clrMapOvr>
  <p:transition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0F9147-AAE4-4FA1-9C50-220DD4613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F93EE0-4886-4360-AABD-7BDEEEAC7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52011481"/>
      </p:ext>
    </p:extLst>
  </p:cSld>
  <p:clrMapOvr>
    <a:masterClrMapping/>
  </p:clrMapOvr>
  <p:transition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B4240A4-FA73-4F20-9289-8911883DD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96063" y="188913"/>
            <a:ext cx="2090737" cy="614203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590AE58-9732-4B31-8464-8AC540734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23850" y="188913"/>
            <a:ext cx="6119813" cy="614203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6047244"/>
      </p:ext>
    </p:extLst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Placeholder 1">
            <a:extLst>
              <a:ext uri="{FF2B5EF4-FFF2-40B4-BE49-F238E27FC236}">
                <a16:creationId xmlns:a16="http://schemas.microsoft.com/office/drawing/2014/main" id="{62DC1CD7-2EEE-44F2-B719-05B50E07D63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71550" y="188913"/>
            <a:ext cx="74533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perustyyl. napsautt.</a:t>
            </a:r>
            <a:endParaRPr lang="en-GB" altLang="fi-FI"/>
          </a:p>
        </p:txBody>
      </p:sp>
      <p:sp>
        <p:nvSpPr>
          <p:cNvPr id="78851" name="Text Placeholder 2">
            <a:extLst>
              <a:ext uri="{FF2B5EF4-FFF2-40B4-BE49-F238E27FC236}">
                <a16:creationId xmlns:a16="http://schemas.microsoft.com/office/drawing/2014/main" id="{B3C131A5-5980-464A-B34F-F7A82781EC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23850" y="1484313"/>
            <a:ext cx="836295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tekstin perustyylejä napsauttamalla</a:t>
            </a:r>
          </a:p>
          <a:p>
            <a:pPr lvl="1"/>
            <a:r>
              <a:rPr lang="en-US" altLang="fi-FI"/>
              <a:t>toinen taso</a:t>
            </a:r>
          </a:p>
          <a:p>
            <a:pPr lvl="2"/>
            <a:r>
              <a:rPr lang="en-US" altLang="fi-FI"/>
              <a:t>kolmas taso</a:t>
            </a:r>
          </a:p>
          <a:p>
            <a:pPr lvl="3"/>
            <a:r>
              <a:rPr lang="en-US" altLang="fi-FI"/>
              <a:t>neljäs taso</a:t>
            </a:r>
          </a:p>
          <a:p>
            <a:pPr lvl="4"/>
            <a:r>
              <a:rPr lang="en-US" altLang="fi-FI"/>
              <a:t>viides taso</a:t>
            </a:r>
            <a:endParaRPr lang="en-GB" altLang="fi-FI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CA421F38-BB42-4645-80B6-78A579E9805C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8853" name="Picture 36" descr="Birdlife-Suomi-logo">
            <a:extLst>
              <a:ext uri="{FF2B5EF4-FFF2-40B4-BE49-F238E27FC236}">
                <a16:creationId xmlns:a16="http://schemas.microsoft.com/office/drawing/2014/main" id="{F613504F-83FA-4023-9011-3ADF978ED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D53AC93D-5893-40F3-A5FB-942949459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95B22C1-6E11-48A5-AA1B-3882239F8EA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5542141"/>
            <a:ext cx="9144000" cy="131585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D6C7FF8-6CAD-46BE-8199-327FA621FFB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5870362"/>
            <a:ext cx="1329043" cy="987638"/>
          </a:xfrm>
          <a:prstGeom prst="rect">
            <a:avLst/>
          </a:prstGeom>
        </p:spPr>
      </p:pic>
      <p:sp>
        <p:nvSpPr>
          <p:cNvPr id="9" name="Text Box 37">
            <a:extLst>
              <a:ext uri="{FF2B5EF4-FFF2-40B4-BE49-F238E27FC236}">
                <a16:creationId xmlns:a16="http://schemas.microsoft.com/office/drawing/2014/main" id="{6E839B53-3D0D-4A1F-81DD-06970C5316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526" y="6546576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CEA4C09-D7EB-4D9A-AAAA-D31E99B3935A}"/>
              </a:ext>
            </a:extLst>
          </p:cNvPr>
          <p:cNvSpPr txBox="1"/>
          <p:nvPr userDrawn="1"/>
        </p:nvSpPr>
        <p:spPr>
          <a:xfrm>
            <a:off x="4690110" y="6488668"/>
            <a:ext cx="445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Kuvat: Jari Peltomäki</a:t>
            </a:r>
            <a:r>
              <a:rPr lang="en-FI" sz="1200" dirty="0"/>
              <a:t>, Micha </a:t>
            </a:r>
            <a:r>
              <a:rPr lang="en-FI" sz="1200" dirty="0" err="1"/>
              <a:t>Fager</a:t>
            </a:r>
            <a:r>
              <a:rPr lang="en-FI" sz="1200" dirty="0"/>
              <a:t>, </a:t>
            </a:r>
            <a:r>
              <a:rPr lang="en-FI" sz="1200" dirty="0" err="1"/>
              <a:t>Pertti</a:t>
            </a:r>
            <a:r>
              <a:rPr lang="en-FI" sz="1200" dirty="0"/>
              <a:t> Rasp, Petri </a:t>
            </a:r>
            <a:r>
              <a:rPr lang="en-FI" sz="1200" dirty="0" err="1"/>
              <a:t>Vainio</a:t>
            </a:r>
            <a:r>
              <a:rPr lang="fi-FI" sz="1200" dirty="0"/>
              <a:t> </a:t>
            </a:r>
            <a:r>
              <a:rPr lang="fi-FI" dirty="0"/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156326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5" r:id="rId3"/>
    <p:sldLayoutId id="2147483686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>
    <p:pull dir="ru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MERIKOTKA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3610390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85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220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Hyvin </a:t>
            </a:r>
            <a:r>
              <a:rPr lang="en-FI" dirty="0" err="1"/>
              <a:t>suuri</a:t>
            </a:r>
            <a:endParaRPr lang="en-FI" dirty="0"/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leveät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ruskea</a:t>
            </a:r>
            <a:endParaRPr lang="en-FI" dirty="0"/>
          </a:p>
          <a:p>
            <a:r>
              <a:rPr lang="en-FI" dirty="0" err="1"/>
              <a:t>Aikuisella</a:t>
            </a:r>
            <a:r>
              <a:rPr lang="en-FI" dirty="0"/>
              <a:t> </a:t>
            </a:r>
            <a:r>
              <a:rPr lang="en-FI" dirty="0" err="1"/>
              <a:t>linnulla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pää</a:t>
            </a:r>
            <a:endParaRPr lang="en-FI" dirty="0"/>
          </a:p>
          <a:p>
            <a:r>
              <a:rPr lang="en-FI" dirty="0"/>
              <a:t>Iso </a:t>
            </a:r>
            <a:r>
              <a:rPr lang="en-FI" dirty="0" err="1"/>
              <a:t>koukkunokka</a:t>
            </a:r>
            <a:r>
              <a:rPr lang="en-FI" dirty="0"/>
              <a:t> </a:t>
            </a:r>
            <a:r>
              <a:rPr lang="en-FI" dirty="0" err="1"/>
              <a:t>aikuisella</a:t>
            </a:r>
            <a:r>
              <a:rPr lang="en-FI" dirty="0"/>
              <a:t> </a:t>
            </a:r>
            <a:r>
              <a:rPr lang="en-FI" dirty="0" err="1"/>
              <a:t>keltainen</a:t>
            </a:r>
            <a:r>
              <a:rPr lang="en-FI" dirty="0"/>
              <a:t>, </a:t>
            </a:r>
            <a:r>
              <a:rPr lang="en-FI" dirty="0" err="1"/>
              <a:t>nuorella</a:t>
            </a:r>
            <a:r>
              <a:rPr lang="en-FI" dirty="0"/>
              <a:t> </a:t>
            </a:r>
            <a:r>
              <a:rPr lang="en-FI" dirty="0" err="1"/>
              <a:t>tumma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Hiirihaukka</a:t>
            </a:r>
            <a:r>
              <a:rPr lang="en-FI" dirty="0"/>
              <a:t> (</a:t>
            </a:r>
            <a:r>
              <a:rPr lang="en-FI" dirty="0" err="1"/>
              <a:t>tumma</a:t>
            </a:r>
            <a:r>
              <a:rPr lang="en-FI" dirty="0"/>
              <a:t>)</a:t>
            </a:r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" r="-16472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FC78F27-D381-4887-A1C8-9480BC4992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3629328676"/>
      </p:ext>
    </p:extLst>
  </p:cSld>
  <p:clrMapOvr>
    <a:masterClrMapping/>
  </p:clrMapOvr>
  <p:transition>
    <p:pull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SÄÄKSI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3610390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56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160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Varsin</a:t>
            </a:r>
            <a:r>
              <a:rPr lang="en-FI" dirty="0"/>
              <a:t> </a:t>
            </a:r>
            <a:r>
              <a:rPr lang="en-FI" dirty="0" err="1"/>
              <a:t>suuri</a:t>
            </a:r>
            <a:endParaRPr lang="en-FI" dirty="0"/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kapeat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  <a:p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lyhyt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Vaaleassa</a:t>
            </a:r>
            <a:r>
              <a:rPr lang="en-FI" dirty="0"/>
              <a:t> </a:t>
            </a:r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ruskea</a:t>
            </a:r>
            <a:r>
              <a:rPr lang="en-FI" dirty="0"/>
              <a:t> </a:t>
            </a:r>
            <a:r>
              <a:rPr lang="en-FI" dirty="0" err="1"/>
              <a:t>leveä</a:t>
            </a:r>
            <a:r>
              <a:rPr lang="en-FI" dirty="0"/>
              <a:t> </a:t>
            </a:r>
            <a:r>
              <a:rPr lang="en-FI" dirty="0" err="1"/>
              <a:t>juova</a:t>
            </a:r>
            <a:endParaRPr lang="en-FI" dirty="0"/>
          </a:p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ruskea</a:t>
            </a:r>
            <a:r>
              <a:rPr lang="en-FI" dirty="0"/>
              <a:t>, </a:t>
            </a:r>
            <a:r>
              <a:rPr lang="en-FI" dirty="0" err="1"/>
              <a:t>alta</a:t>
            </a:r>
            <a:r>
              <a:rPr lang="en-FI" dirty="0"/>
              <a:t> </a:t>
            </a:r>
            <a:r>
              <a:rPr lang="en-FI" dirty="0" err="1"/>
              <a:t>vaalea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7" y="6023113"/>
            <a:ext cx="2387520" cy="387654"/>
          </a:xfrm>
        </p:spPr>
        <p:txBody>
          <a:bodyPr/>
          <a:lstStyle/>
          <a:p>
            <a:r>
              <a:rPr lang="en-FI" dirty="0" err="1"/>
              <a:t>Hiirihaukka</a:t>
            </a:r>
            <a:r>
              <a:rPr lang="en-FI" dirty="0"/>
              <a:t> (</a:t>
            </a:r>
            <a:r>
              <a:rPr lang="en-FI" dirty="0" err="1"/>
              <a:t>vaalea</a:t>
            </a:r>
            <a:r>
              <a:rPr lang="en-FI" dirty="0"/>
              <a:t>)</a:t>
            </a:r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099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FC78F27-D381-4887-A1C8-9480BC4992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35526106"/>
      </p:ext>
    </p:extLst>
  </p:cSld>
  <p:clrMapOvr>
    <a:masterClrMapping/>
  </p:clrMapOvr>
  <p:transition>
    <p:pull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4213919" cy="556521"/>
          </a:xfrm>
        </p:spPr>
        <p:txBody>
          <a:bodyPr/>
          <a:lstStyle/>
          <a:p>
            <a:r>
              <a:rPr lang="en-FI" dirty="0"/>
              <a:t>RUSKOSUOHAUKKA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3610390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49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128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,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ylempi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mustat</a:t>
            </a:r>
            <a:r>
              <a:rPr lang="en-FI" dirty="0"/>
              <a:t> </a:t>
            </a:r>
            <a:r>
              <a:rPr lang="en-FI" dirty="0" err="1"/>
              <a:t>siivenkärjet</a:t>
            </a:r>
            <a:r>
              <a:rPr lang="en-FI" dirty="0"/>
              <a:t>, </a:t>
            </a:r>
            <a:r>
              <a:rPr lang="en-FI" dirty="0" err="1"/>
              <a:t>vaaleat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ruskea</a:t>
            </a:r>
            <a:r>
              <a:rPr lang="en-FI" dirty="0"/>
              <a:t> </a:t>
            </a:r>
            <a:r>
              <a:rPr lang="en-FI" dirty="0" err="1"/>
              <a:t>vatsapuoli</a:t>
            </a:r>
            <a:endParaRPr lang="en-FI" dirty="0"/>
          </a:p>
          <a:p>
            <a:r>
              <a:rPr lang="en-FI" dirty="0" err="1"/>
              <a:t>Naaras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tummanruskea</a:t>
            </a:r>
            <a:r>
              <a:rPr lang="en-FI" dirty="0"/>
              <a:t>, </a:t>
            </a:r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vaaleat</a:t>
            </a:r>
            <a:r>
              <a:rPr lang="en-FI" dirty="0"/>
              <a:t> </a:t>
            </a:r>
            <a:r>
              <a:rPr lang="en-FI" dirty="0" err="1"/>
              <a:t>alueet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/>
          <a:stretch/>
        </p:blipFill>
        <p:spPr>
          <a:xfrm>
            <a:off x="5267737" y="228600"/>
            <a:ext cx="3610390" cy="2783542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7" y="6023113"/>
            <a:ext cx="2387520" cy="387654"/>
          </a:xfrm>
        </p:spPr>
        <p:txBody>
          <a:bodyPr/>
          <a:lstStyle/>
          <a:p>
            <a:r>
              <a:rPr lang="en-FI" dirty="0" err="1"/>
              <a:t>Sinisuohaukka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9486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FC78F27-D381-4887-A1C8-9480BC4992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1" name="Kuvan paikkamerkki 9" descr="Kuva, joka sisältää kohteen ruoho, ulko, eläin, lintu&#10;&#10;Kuvaus luotu automaattisesti">
            <a:extLst>
              <a:ext uri="{FF2B5EF4-FFF2-40B4-BE49-F238E27FC236}">
                <a16:creationId xmlns:a16="http://schemas.microsoft.com/office/drawing/2014/main" id="{60E74295-2C3A-48C8-8D11-1F3FF742D1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9"/>
          <a:stretch/>
        </p:blipFill>
        <p:spPr bwMode="auto">
          <a:xfrm>
            <a:off x="3946134" y="2282158"/>
            <a:ext cx="2080016" cy="174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590251"/>
      </p:ext>
    </p:extLst>
  </p:cSld>
  <p:clrMapOvr>
    <a:masterClrMapping/>
  </p:clrMapOvr>
  <p:transition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4213919" cy="556521"/>
          </a:xfrm>
        </p:spPr>
        <p:txBody>
          <a:bodyPr/>
          <a:lstStyle/>
          <a:p>
            <a:r>
              <a:rPr lang="en-FI" dirty="0"/>
              <a:t>SINISUOHAUKKA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3610390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49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108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,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Koiras</a:t>
            </a:r>
            <a:r>
              <a:rPr lang="en-FI" dirty="0"/>
              <a:t> (</a:t>
            </a:r>
            <a:r>
              <a:rPr lang="en-FI" dirty="0" err="1"/>
              <a:t>ylempi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siniharmaa</a:t>
            </a:r>
            <a:r>
              <a:rPr lang="en-FI" dirty="0"/>
              <a:t>, </a:t>
            </a:r>
            <a:r>
              <a:rPr lang="en-FI" dirty="0" err="1"/>
              <a:t>mustat</a:t>
            </a:r>
            <a:r>
              <a:rPr lang="en-FI" dirty="0"/>
              <a:t> </a:t>
            </a:r>
            <a:r>
              <a:rPr lang="en-FI" dirty="0" err="1"/>
              <a:t>siivenkärjet</a:t>
            </a:r>
            <a:endParaRPr lang="en-FI" dirty="0"/>
          </a:p>
          <a:p>
            <a:r>
              <a:rPr lang="en-FI" dirty="0" err="1"/>
              <a:t>Naaras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ruskeankirjava</a:t>
            </a:r>
            <a:r>
              <a:rPr lang="en-FI" dirty="0"/>
              <a:t>, </a:t>
            </a:r>
            <a:r>
              <a:rPr lang="en-FI" dirty="0" err="1"/>
              <a:t>viiruinen</a:t>
            </a:r>
            <a:r>
              <a:rPr lang="en-FI" dirty="0"/>
              <a:t>, </a:t>
            </a:r>
            <a:r>
              <a:rPr lang="en-FI" dirty="0" err="1"/>
              <a:t>pyrstön</a:t>
            </a:r>
            <a:r>
              <a:rPr lang="en-FI" dirty="0"/>
              <a:t> </a:t>
            </a:r>
            <a:r>
              <a:rPr lang="en-FI" dirty="0" err="1"/>
              <a:t>tyvi</a:t>
            </a:r>
            <a:r>
              <a:rPr lang="en-FI" dirty="0"/>
              <a:t> </a:t>
            </a:r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valkoinen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7737" y="228600"/>
            <a:ext cx="3610390" cy="2783542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49442" y="6021416"/>
            <a:ext cx="2387520" cy="387654"/>
          </a:xfrm>
        </p:spPr>
        <p:txBody>
          <a:bodyPr/>
          <a:lstStyle/>
          <a:p>
            <a:r>
              <a:rPr lang="en-FI" dirty="0" err="1"/>
              <a:t>Ruskosuohaukka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286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FC78F27-D381-4887-A1C8-9480BC4992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1" name="Kuvan paikkamerkki 9">
            <a:extLst>
              <a:ext uri="{FF2B5EF4-FFF2-40B4-BE49-F238E27FC236}">
                <a16:creationId xmlns:a16="http://schemas.microsoft.com/office/drawing/2014/main" id="{60E74295-2C3A-48C8-8D11-1F3FF742D1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49438" y="2305210"/>
            <a:ext cx="2080016" cy="174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5911865"/>
      </p:ext>
    </p:extLst>
  </p:cSld>
  <p:clrMapOvr>
    <a:masterClrMapping/>
  </p:clrMapOvr>
  <p:transition>
    <p:pull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4213919" cy="556521"/>
          </a:xfrm>
        </p:spPr>
        <p:txBody>
          <a:bodyPr/>
          <a:lstStyle/>
          <a:p>
            <a:r>
              <a:rPr lang="en-FI" dirty="0"/>
              <a:t>HIIRIHAUKKA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3610390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52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120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Leveät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  <a:p>
            <a:r>
              <a:rPr lang="en-FI" dirty="0" err="1"/>
              <a:t>Yleensä</a:t>
            </a:r>
            <a:r>
              <a:rPr lang="en-FI" dirty="0"/>
              <a:t> </a:t>
            </a:r>
            <a:r>
              <a:rPr lang="en-FI" dirty="0" err="1"/>
              <a:t>ruskeankirjava</a:t>
            </a:r>
            <a:endParaRPr lang="en-FI" dirty="0"/>
          </a:p>
          <a:p>
            <a:r>
              <a:rPr lang="en-FI" dirty="0" err="1"/>
              <a:t>Useita</a:t>
            </a:r>
            <a:r>
              <a:rPr lang="en-FI" dirty="0"/>
              <a:t> </a:t>
            </a:r>
            <a:r>
              <a:rPr lang="en-FI" dirty="0" err="1"/>
              <a:t>tummempia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vaaleampia</a:t>
            </a:r>
            <a:r>
              <a:rPr lang="en-FI" dirty="0"/>
              <a:t> </a:t>
            </a:r>
            <a:r>
              <a:rPr lang="en-FI" dirty="0" err="1"/>
              <a:t>värimuotoja</a:t>
            </a:r>
            <a:endParaRPr lang="en-FI" dirty="0"/>
          </a:p>
          <a:p>
            <a:r>
              <a:rPr lang="en-FI" dirty="0" err="1"/>
              <a:t>Pyrstössä</a:t>
            </a:r>
            <a:r>
              <a:rPr lang="en-FI" dirty="0"/>
              <a:t> </a:t>
            </a:r>
            <a:r>
              <a:rPr lang="en-FI" dirty="0" err="1"/>
              <a:t>tiheitä</a:t>
            </a:r>
            <a:r>
              <a:rPr lang="en-FI" dirty="0"/>
              <a:t>, </a:t>
            </a:r>
            <a:r>
              <a:rPr lang="en-FI" dirty="0" err="1"/>
              <a:t>kapeita</a:t>
            </a:r>
            <a:r>
              <a:rPr lang="en-FI" dirty="0"/>
              <a:t> </a:t>
            </a:r>
            <a:r>
              <a:rPr lang="en-FI" dirty="0" err="1"/>
              <a:t>poikkiraitoja</a:t>
            </a:r>
            <a:endParaRPr lang="en-FI" dirty="0"/>
          </a:p>
          <a:p>
            <a:r>
              <a:rPr lang="en-FI" dirty="0" err="1"/>
              <a:t>Usein</a:t>
            </a:r>
            <a:r>
              <a:rPr lang="en-FI" dirty="0"/>
              <a:t>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vyö</a:t>
            </a:r>
            <a:r>
              <a:rPr lang="en-FI" dirty="0"/>
              <a:t> </a:t>
            </a:r>
            <a:r>
              <a:rPr lang="en-FI" dirty="0" err="1"/>
              <a:t>rinnan</a:t>
            </a:r>
            <a:r>
              <a:rPr lang="en-FI" dirty="0"/>
              <a:t> </a:t>
            </a:r>
            <a:r>
              <a:rPr lang="en-FI" dirty="0" err="1"/>
              <a:t>poikki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7737" y="228600"/>
            <a:ext cx="3610390" cy="2783542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5492" y="6021416"/>
            <a:ext cx="2387520" cy="387654"/>
          </a:xfrm>
        </p:spPr>
        <p:txBody>
          <a:bodyPr/>
          <a:lstStyle/>
          <a:p>
            <a:r>
              <a:rPr lang="en-FI" dirty="0" err="1"/>
              <a:t>Piekana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39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FC78F27-D381-4887-A1C8-9480BC4992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1" name="Kuvan paikkamerkki 9">
            <a:extLst>
              <a:ext uri="{FF2B5EF4-FFF2-40B4-BE49-F238E27FC236}">
                <a16:creationId xmlns:a16="http://schemas.microsoft.com/office/drawing/2014/main" id="{60E74295-2C3A-48C8-8D11-1F3FF742D18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49438" y="2305210"/>
            <a:ext cx="2080016" cy="174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038665"/>
      </p:ext>
    </p:extLst>
  </p:cSld>
  <p:clrMapOvr>
    <a:masterClrMapping/>
  </p:clrMapOvr>
  <p:transition>
    <p:pull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PIEKANA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3610390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54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137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Leveät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  <a:p>
            <a:r>
              <a:rPr lang="en-FI" dirty="0" err="1"/>
              <a:t>Yleensä</a:t>
            </a:r>
            <a:r>
              <a:rPr lang="en-FI" dirty="0"/>
              <a:t> </a:t>
            </a:r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Tummempia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vaaleampia</a:t>
            </a:r>
            <a:r>
              <a:rPr lang="en-FI" dirty="0"/>
              <a:t> </a:t>
            </a:r>
            <a:r>
              <a:rPr lang="en-FI" dirty="0" err="1"/>
              <a:t>värimuotoja</a:t>
            </a:r>
            <a:endParaRPr lang="en-FI" dirty="0"/>
          </a:p>
          <a:p>
            <a:r>
              <a:rPr lang="en-FI" dirty="0" err="1"/>
              <a:t>Vaaleassa</a:t>
            </a:r>
            <a:r>
              <a:rPr lang="en-FI" dirty="0"/>
              <a:t> </a:t>
            </a:r>
            <a:r>
              <a:rPr lang="en-FI" dirty="0" err="1"/>
              <a:t>pyrstössä</a:t>
            </a:r>
            <a:r>
              <a:rPr lang="en-FI" dirty="0"/>
              <a:t> </a:t>
            </a:r>
            <a:r>
              <a:rPr lang="en-FI" dirty="0" err="1"/>
              <a:t>tumma</a:t>
            </a:r>
            <a:r>
              <a:rPr lang="en-FI" dirty="0"/>
              <a:t> </a:t>
            </a:r>
            <a:r>
              <a:rPr lang="en-FI" dirty="0" err="1"/>
              <a:t>kärkivyö</a:t>
            </a:r>
            <a:endParaRPr lang="en-FI" dirty="0"/>
          </a:p>
          <a:p>
            <a:r>
              <a:rPr lang="en-FI" dirty="0" err="1"/>
              <a:t>Tummat</a:t>
            </a:r>
            <a:r>
              <a:rPr lang="en-FI" dirty="0"/>
              <a:t> </a:t>
            </a:r>
            <a:r>
              <a:rPr lang="en-FI" dirty="0" err="1"/>
              <a:t>laikut</a:t>
            </a:r>
            <a:r>
              <a:rPr lang="en-FI" dirty="0"/>
              <a:t> </a:t>
            </a:r>
            <a:r>
              <a:rPr lang="en-FI" dirty="0" err="1"/>
              <a:t>siiventaipeissa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Hiirihaukka</a:t>
            </a:r>
            <a:r>
              <a:rPr lang="en-FI" dirty="0"/>
              <a:t> (</a:t>
            </a:r>
            <a:r>
              <a:rPr lang="en-FI" dirty="0" err="1"/>
              <a:t>vaalea</a:t>
            </a:r>
            <a:r>
              <a:rPr lang="en-FI" dirty="0"/>
              <a:t>)</a:t>
            </a:r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FC78F27-D381-4887-A1C8-9480BC4992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1355455673"/>
      </p:ext>
    </p:extLst>
  </p:cSld>
  <p:clrMapOvr>
    <a:masterClrMapping/>
  </p:clrMapOvr>
  <p:transition>
    <p:pull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KANAHAUKKA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4018736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53/61 cm (</a:t>
            </a:r>
            <a:r>
              <a:rPr lang="en-FI" dirty="0" err="1"/>
              <a:t>koiras</a:t>
            </a:r>
            <a:r>
              <a:rPr lang="en-FI" dirty="0"/>
              <a:t>/</a:t>
            </a:r>
            <a:r>
              <a:rPr lang="en-FI" dirty="0" err="1"/>
              <a:t>naaras</a:t>
            </a:r>
            <a:r>
              <a:rPr lang="en-FI" dirty="0"/>
              <a:t>)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98/112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15109" cy="2673350"/>
          </a:xfrm>
        </p:spPr>
        <p:txBody>
          <a:bodyPr/>
          <a:lstStyle/>
          <a:p>
            <a:r>
              <a:rPr lang="en-FI" dirty="0" err="1"/>
              <a:t>Lyhyet</a:t>
            </a:r>
            <a:r>
              <a:rPr lang="en-FI" dirty="0"/>
              <a:t> </a:t>
            </a:r>
            <a:r>
              <a:rPr lang="en-FI" dirty="0" err="1"/>
              <a:t>leveät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,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harmaa</a:t>
            </a:r>
            <a:r>
              <a:rPr lang="en-FI" dirty="0"/>
              <a:t> tai </a:t>
            </a:r>
            <a:r>
              <a:rPr lang="en-FI" dirty="0" err="1"/>
              <a:t>ruskea</a:t>
            </a:r>
            <a:endParaRPr lang="en-FI" dirty="0"/>
          </a:p>
          <a:p>
            <a:r>
              <a:rPr lang="en-FI" dirty="0" err="1"/>
              <a:t>Aikuinen</a:t>
            </a:r>
            <a:r>
              <a:rPr lang="en-FI" dirty="0"/>
              <a:t> </a:t>
            </a:r>
            <a:r>
              <a:rPr lang="en-FI" dirty="0" err="1"/>
              <a:t>alta</a:t>
            </a:r>
            <a:r>
              <a:rPr lang="en-FI" dirty="0"/>
              <a:t> </a:t>
            </a:r>
            <a:r>
              <a:rPr lang="en-FI" dirty="0" err="1"/>
              <a:t>poikkijuovainen</a:t>
            </a:r>
            <a:r>
              <a:rPr lang="en-FI" dirty="0"/>
              <a:t>, </a:t>
            </a:r>
            <a:r>
              <a:rPr lang="en-FI" dirty="0" err="1"/>
              <a:t>nuori</a:t>
            </a:r>
            <a:r>
              <a:rPr lang="en-FI" dirty="0"/>
              <a:t> </a:t>
            </a:r>
            <a:r>
              <a:rPr lang="en-FI" dirty="0" err="1"/>
              <a:t>pitkittäisviiruinen</a:t>
            </a:r>
            <a:endParaRPr lang="en-FI" dirty="0"/>
          </a:p>
          <a:p>
            <a:r>
              <a:rPr lang="en-FI" dirty="0" err="1"/>
              <a:t>Paksut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 err="1"/>
              <a:t>Suhteessa</a:t>
            </a:r>
            <a:r>
              <a:rPr lang="en-FI" dirty="0"/>
              <a:t> </a:t>
            </a:r>
            <a:r>
              <a:rPr lang="en-FI" dirty="0" err="1"/>
              <a:t>pieni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pienet</a:t>
            </a:r>
            <a:r>
              <a:rPr lang="en-FI" dirty="0"/>
              <a:t> </a:t>
            </a:r>
            <a:r>
              <a:rPr lang="en-FI" dirty="0" err="1"/>
              <a:t>silmät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Varpushaukka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FC78F27-D381-4887-A1C8-9480BC4992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1546829862"/>
      </p:ext>
    </p:extLst>
  </p:cSld>
  <p:clrMapOvr>
    <a:masterClrMapping/>
  </p:clrMapOvr>
  <p:transition>
    <p:pull dir="r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VARPUSHAUKKA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4018736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32/38 cm (</a:t>
            </a:r>
            <a:r>
              <a:rPr lang="en-FI" dirty="0" err="1"/>
              <a:t>koiras</a:t>
            </a:r>
            <a:r>
              <a:rPr lang="en-FI" dirty="0"/>
              <a:t>/</a:t>
            </a:r>
            <a:r>
              <a:rPr lang="en-FI" dirty="0" err="1"/>
              <a:t>naaras</a:t>
            </a:r>
            <a:r>
              <a:rPr lang="en-FI" dirty="0"/>
              <a:t>)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61/74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15109" cy="2673350"/>
          </a:xfrm>
        </p:spPr>
        <p:txBody>
          <a:bodyPr/>
          <a:lstStyle/>
          <a:p>
            <a:r>
              <a:rPr lang="en-FI" dirty="0" err="1"/>
              <a:t>Lyhyet</a:t>
            </a:r>
            <a:r>
              <a:rPr lang="en-FI" dirty="0"/>
              <a:t> </a:t>
            </a:r>
            <a:r>
              <a:rPr lang="en-FI" dirty="0" err="1"/>
              <a:t>leveät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,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Pienikokoinen</a:t>
            </a:r>
            <a:r>
              <a:rPr lang="en-FI" dirty="0"/>
              <a:t>, </a:t>
            </a:r>
            <a:r>
              <a:rPr lang="en-FI" dirty="0" err="1"/>
              <a:t>etenkin</a:t>
            </a:r>
            <a:r>
              <a:rPr lang="en-FI" dirty="0"/>
              <a:t> </a:t>
            </a:r>
            <a:r>
              <a:rPr lang="en-FI" dirty="0" err="1"/>
              <a:t>koiras</a:t>
            </a:r>
            <a:endParaRPr lang="en-FI" dirty="0"/>
          </a:p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harmaa</a:t>
            </a:r>
            <a:r>
              <a:rPr lang="en-FI" dirty="0"/>
              <a:t> tai </a:t>
            </a:r>
            <a:r>
              <a:rPr lang="en-FI" dirty="0" err="1"/>
              <a:t>ruskea</a:t>
            </a:r>
            <a:endParaRPr lang="en-FI" dirty="0"/>
          </a:p>
          <a:p>
            <a:r>
              <a:rPr lang="en-FI" dirty="0"/>
              <a:t>Alta </a:t>
            </a:r>
            <a:r>
              <a:rPr lang="en-FI" dirty="0" err="1"/>
              <a:t>poikkijuovainen</a:t>
            </a:r>
            <a:r>
              <a:rPr lang="en-FI" dirty="0"/>
              <a:t>, </a:t>
            </a:r>
            <a:r>
              <a:rPr lang="en-FI" dirty="0" err="1"/>
              <a:t>koiraalla</a:t>
            </a:r>
            <a:r>
              <a:rPr lang="en-FI" dirty="0"/>
              <a:t> </a:t>
            </a:r>
            <a:r>
              <a:rPr lang="en-FI" dirty="0" err="1"/>
              <a:t>myös</a:t>
            </a:r>
            <a:r>
              <a:rPr lang="en-FI" dirty="0"/>
              <a:t> </a:t>
            </a:r>
            <a:r>
              <a:rPr lang="en-FI" dirty="0" err="1"/>
              <a:t>oranssia</a:t>
            </a:r>
            <a:r>
              <a:rPr lang="en-FI" dirty="0"/>
              <a:t> </a:t>
            </a:r>
            <a:r>
              <a:rPr lang="en-FI" dirty="0" err="1"/>
              <a:t>väriä</a:t>
            </a:r>
            <a:endParaRPr lang="en-FI" dirty="0"/>
          </a:p>
          <a:p>
            <a:r>
              <a:rPr lang="en-FI" dirty="0" err="1"/>
              <a:t>Ohuet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 err="1"/>
              <a:t>Suhteessa</a:t>
            </a:r>
            <a:r>
              <a:rPr lang="en-FI" dirty="0"/>
              <a:t> </a:t>
            </a:r>
            <a:r>
              <a:rPr lang="en-FI" dirty="0" err="1"/>
              <a:t>suuri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suuret</a:t>
            </a:r>
            <a:r>
              <a:rPr lang="en-FI" dirty="0"/>
              <a:t> </a:t>
            </a:r>
            <a:r>
              <a:rPr lang="en-FI" dirty="0" err="1"/>
              <a:t>silmät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1631" y="4778514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Tuulihaukka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Kanahaukka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  <p:pic>
        <p:nvPicPr>
          <p:cNvPr id="7" name="Picture Placeholder 6" descr="A hawk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551C722B-4776-453A-9435-9657C962244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1508558"/>
      </p:ext>
    </p:extLst>
  </p:cSld>
  <p:clrMapOvr>
    <a:masterClrMapping/>
  </p:clrMapOvr>
  <p:transition>
    <p:pull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TUULIHAUKKA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4018736" cy="586951"/>
          </a:xfrm>
        </p:spPr>
        <p:txBody>
          <a:bodyPr/>
          <a:lstStyle/>
          <a:p>
            <a:r>
              <a:rPr lang="en-FI" dirty="0" err="1"/>
              <a:t>Jalohaukka</a:t>
            </a:r>
            <a:r>
              <a:rPr lang="en-FI" dirty="0"/>
              <a:t> n. 33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73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15109" cy="2673350"/>
          </a:xfrm>
        </p:spPr>
        <p:txBody>
          <a:bodyPr/>
          <a:lstStyle/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kapeat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,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Ruskea</a:t>
            </a:r>
            <a:r>
              <a:rPr lang="en-FI" dirty="0"/>
              <a:t>, </a:t>
            </a:r>
            <a:r>
              <a:rPr lang="en-FI" dirty="0" err="1"/>
              <a:t>täplikäs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  <a:p>
            <a:r>
              <a:rPr lang="en-FI" dirty="0" err="1"/>
              <a:t>Heikko</a:t>
            </a:r>
            <a:r>
              <a:rPr lang="en-FI" dirty="0"/>
              <a:t> </a:t>
            </a:r>
            <a:r>
              <a:rPr lang="en-FI" dirty="0" err="1"/>
              <a:t>viiksijuova</a:t>
            </a:r>
            <a:r>
              <a:rPr lang="en-FI" dirty="0"/>
              <a:t> </a:t>
            </a:r>
            <a:r>
              <a:rPr lang="en-FI" dirty="0" err="1"/>
              <a:t>poskella</a:t>
            </a:r>
            <a:endParaRPr lang="en-FI" dirty="0"/>
          </a:p>
          <a:p>
            <a:r>
              <a:rPr lang="en-FI" dirty="0" err="1"/>
              <a:t>Koiraan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Pyrstössä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kärkivyö</a:t>
            </a:r>
            <a:endParaRPr lang="en-FI" dirty="0"/>
          </a:p>
          <a:p>
            <a:r>
              <a:rPr lang="en-FI" dirty="0" err="1"/>
              <a:t>Lekuttelee</a:t>
            </a:r>
            <a:r>
              <a:rPr lang="en-FI" dirty="0"/>
              <a:t> </a:t>
            </a:r>
            <a:r>
              <a:rPr lang="en-FI" dirty="0" err="1"/>
              <a:t>usein</a:t>
            </a:r>
            <a:r>
              <a:rPr lang="en-FI" dirty="0"/>
              <a:t> </a:t>
            </a:r>
            <a:r>
              <a:rPr lang="en-FI" dirty="0" err="1"/>
              <a:t>pellon</a:t>
            </a:r>
            <a:r>
              <a:rPr lang="en-FI" dirty="0"/>
              <a:t> </a:t>
            </a:r>
            <a:r>
              <a:rPr lang="en-FI" dirty="0" err="1"/>
              <a:t>päällä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2" y="4354513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Varpushaukka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Nuolihaukka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51C722B-4776-453A-9435-9657C962244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501" y="4354513"/>
            <a:ext cx="2852392" cy="1678125"/>
          </a:xfrm>
        </p:spPr>
      </p:pic>
    </p:spTree>
    <p:extLst>
      <p:ext uri="{BB962C8B-B14F-4D97-AF65-F5344CB8AC3E}">
        <p14:creationId xmlns:p14="http://schemas.microsoft.com/office/powerpoint/2010/main" val="1239631859"/>
      </p:ext>
    </p:extLst>
  </p:cSld>
  <p:clrMapOvr>
    <a:masterClrMapping/>
  </p:clrMapOvr>
  <p:transition>
    <p:pull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NUOLIHAUKKA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4018736" cy="586951"/>
          </a:xfrm>
        </p:spPr>
        <p:txBody>
          <a:bodyPr/>
          <a:lstStyle/>
          <a:p>
            <a:r>
              <a:rPr lang="en-FI" dirty="0" err="1"/>
              <a:t>Jalohaukka</a:t>
            </a:r>
            <a:r>
              <a:rPr lang="en-FI" dirty="0"/>
              <a:t> n. 32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77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15109" cy="2673350"/>
          </a:xfrm>
        </p:spPr>
        <p:txBody>
          <a:bodyPr/>
          <a:lstStyle/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teräväkärkiset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tummanharmaa</a:t>
            </a:r>
            <a:endParaRPr lang="en-FI" dirty="0"/>
          </a:p>
          <a:p>
            <a:r>
              <a:rPr lang="en-FI" dirty="0"/>
              <a:t>Alta </a:t>
            </a:r>
            <a:r>
              <a:rPr lang="en-FI" dirty="0" err="1"/>
              <a:t>voimakkaan</a:t>
            </a:r>
            <a:r>
              <a:rPr lang="en-FI" dirty="0"/>
              <a:t> </a:t>
            </a:r>
            <a:r>
              <a:rPr lang="en-FI" dirty="0" err="1"/>
              <a:t>kirjava</a:t>
            </a:r>
            <a:r>
              <a:rPr lang="en-FI" dirty="0"/>
              <a:t>, </a:t>
            </a:r>
            <a:r>
              <a:rPr lang="en-FI" dirty="0" err="1"/>
              <a:t>näyttää</a:t>
            </a:r>
            <a:r>
              <a:rPr lang="en-FI" dirty="0"/>
              <a:t> </a:t>
            </a:r>
            <a:r>
              <a:rPr lang="en-FI" dirty="0" err="1"/>
              <a:t>tummalta</a:t>
            </a:r>
            <a:endParaRPr lang="en-FI" dirty="0"/>
          </a:p>
          <a:p>
            <a:r>
              <a:rPr lang="en-FI" dirty="0" err="1"/>
              <a:t>Aikuisella</a:t>
            </a:r>
            <a:r>
              <a:rPr lang="en-FI" dirty="0"/>
              <a:t> </a:t>
            </a:r>
            <a:r>
              <a:rPr lang="en-FI" dirty="0" err="1"/>
              <a:t>punaiset</a:t>
            </a:r>
            <a:r>
              <a:rPr lang="en-FI" dirty="0"/>
              <a:t> “</a:t>
            </a:r>
            <a:r>
              <a:rPr lang="en-FI" dirty="0" err="1"/>
              <a:t>housut</a:t>
            </a:r>
            <a:r>
              <a:rPr lang="en-FI" dirty="0"/>
              <a:t>”</a:t>
            </a:r>
          </a:p>
          <a:p>
            <a:r>
              <a:rPr lang="en-FI" dirty="0" err="1"/>
              <a:t>Voimakas</a:t>
            </a:r>
            <a:r>
              <a:rPr lang="en-FI" dirty="0"/>
              <a:t> </a:t>
            </a:r>
            <a:r>
              <a:rPr lang="en-FI" dirty="0" err="1"/>
              <a:t>viiksijuova</a:t>
            </a:r>
            <a:r>
              <a:rPr lang="en-FI" dirty="0"/>
              <a:t> </a:t>
            </a:r>
            <a:r>
              <a:rPr lang="en-FI" dirty="0" err="1"/>
              <a:t>poskella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2" y="4354513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Muuttohaukka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5244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A5EB0FE-4951-499F-815D-FDD6E0BA2D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240383301"/>
      </p:ext>
    </p:extLst>
  </p:cSld>
  <p:clrMapOvr>
    <a:masterClrMapping/>
  </p:clrMapOvr>
  <p:transition>
    <p:pull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MUUTTOHAUKKA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2" y="856463"/>
            <a:ext cx="4279993" cy="586951"/>
          </a:xfrm>
        </p:spPr>
        <p:txBody>
          <a:bodyPr/>
          <a:lstStyle/>
          <a:p>
            <a:r>
              <a:rPr lang="en-FI" dirty="0" err="1"/>
              <a:t>Jalohaukka</a:t>
            </a:r>
            <a:r>
              <a:rPr lang="en-FI" dirty="0"/>
              <a:t> n. 41/49 cm (</a:t>
            </a:r>
            <a:r>
              <a:rPr lang="en-FI" dirty="0" err="1"/>
              <a:t>koiras</a:t>
            </a:r>
            <a:r>
              <a:rPr lang="en-FI" dirty="0"/>
              <a:t>/</a:t>
            </a:r>
            <a:r>
              <a:rPr lang="en-FI" dirty="0" err="1"/>
              <a:t>naaras</a:t>
            </a:r>
            <a:r>
              <a:rPr lang="en-FI" dirty="0"/>
              <a:t>)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95/109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15109" cy="2673350"/>
          </a:xfrm>
        </p:spPr>
        <p:txBody>
          <a:bodyPr/>
          <a:lstStyle/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teräväkärkiset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siniharmaa</a:t>
            </a:r>
            <a:endParaRPr lang="en-FI" dirty="0"/>
          </a:p>
          <a:p>
            <a:r>
              <a:rPr lang="en-FI" dirty="0"/>
              <a:t>Alta </a:t>
            </a:r>
            <a:r>
              <a:rPr lang="en-FI" dirty="0" err="1"/>
              <a:t>vaalea</a:t>
            </a:r>
            <a:r>
              <a:rPr lang="en-FI" dirty="0"/>
              <a:t>, </a:t>
            </a:r>
            <a:r>
              <a:rPr lang="en-FI" dirty="0" err="1"/>
              <a:t>tiheästi</a:t>
            </a:r>
            <a:r>
              <a:rPr lang="en-FI" dirty="0"/>
              <a:t> </a:t>
            </a:r>
            <a:r>
              <a:rPr lang="en-FI" dirty="0" err="1"/>
              <a:t>poikkijuovainen</a:t>
            </a:r>
            <a:endParaRPr lang="en-FI" dirty="0"/>
          </a:p>
          <a:p>
            <a:r>
              <a:rPr lang="en-FI" dirty="0" err="1"/>
              <a:t>Selvä</a:t>
            </a:r>
            <a:r>
              <a:rPr lang="en-FI" dirty="0"/>
              <a:t>, </a:t>
            </a:r>
            <a:r>
              <a:rPr lang="en-FI" dirty="0" err="1"/>
              <a:t>leveä</a:t>
            </a:r>
            <a:r>
              <a:rPr lang="en-FI" dirty="0"/>
              <a:t> </a:t>
            </a:r>
            <a:r>
              <a:rPr lang="en-FI" dirty="0" err="1"/>
              <a:t>viiksijuova</a:t>
            </a:r>
            <a:r>
              <a:rPr lang="en-FI" dirty="0"/>
              <a:t> </a:t>
            </a:r>
            <a:r>
              <a:rPr lang="en-FI" dirty="0" err="1"/>
              <a:t>poskella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2" y="4354513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Nuolihaukka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A5EB0FE-4951-499F-815D-FDD6E0BA2D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1" name="Picture Placeholder 10" descr="A hawk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00FD44C6-C3ED-436E-BA7C-AD49FAEE451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4589669" y="228600"/>
            <a:ext cx="4288457" cy="3571156"/>
          </a:xfrm>
        </p:spPr>
      </p:pic>
    </p:spTree>
    <p:extLst>
      <p:ext uri="{BB962C8B-B14F-4D97-AF65-F5344CB8AC3E}">
        <p14:creationId xmlns:p14="http://schemas.microsoft.com/office/powerpoint/2010/main" val="2857328383"/>
      </p:ext>
    </p:extLst>
  </p:cSld>
  <p:clrMapOvr>
    <a:masterClrMapping/>
  </p:clrMapOvr>
  <p:transition>
    <p:pull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HUUHKAJA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4018736" cy="586951"/>
          </a:xfrm>
        </p:spPr>
        <p:txBody>
          <a:bodyPr/>
          <a:lstStyle/>
          <a:p>
            <a:r>
              <a:rPr lang="en-FI" dirty="0" err="1"/>
              <a:t>Pöllö</a:t>
            </a:r>
            <a:r>
              <a:rPr lang="en-FI" dirty="0"/>
              <a:t> n. 65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155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15109" cy="2673350"/>
          </a:xfrm>
        </p:spPr>
        <p:txBody>
          <a:bodyPr/>
          <a:lstStyle/>
          <a:p>
            <a:r>
              <a:rPr lang="en-FI" dirty="0" err="1"/>
              <a:t>Suurikokoinen</a:t>
            </a:r>
            <a:r>
              <a:rPr lang="en-FI" dirty="0"/>
              <a:t>, </a:t>
            </a:r>
            <a:r>
              <a:rPr lang="en-FI" dirty="0" err="1"/>
              <a:t>ruumis</a:t>
            </a:r>
            <a:r>
              <a:rPr lang="en-FI" dirty="0"/>
              <a:t> </a:t>
            </a:r>
            <a:r>
              <a:rPr lang="en-FI" dirty="0" err="1"/>
              <a:t>leveä</a:t>
            </a:r>
            <a:endParaRPr lang="en-FI" dirty="0"/>
          </a:p>
          <a:p>
            <a:r>
              <a:rPr lang="en-FI" dirty="0" err="1"/>
              <a:t>Päätupsut</a:t>
            </a:r>
            <a:r>
              <a:rPr lang="en-FI" dirty="0"/>
              <a:t> </a:t>
            </a:r>
            <a:r>
              <a:rPr lang="en-FI" dirty="0" err="1"/>
              <a:t>voivat</a:t>
            </a:r>
            <a:r>
              <a:rPr lang="en-FI" dirty="0"/>
              <a:t> olla </a:t>
            </a:r>
            <a:r>
              <a:rPr lang="en-FI" dirty="0" err="1"/>
              <a:t>piilossa</a:t>
            </a:r>
            <a:r>
              <a:rPr lang="en-FI" dirty="0"/>
              <a:t> tai </a:t>
            </a:r>
            <a:r>
              <a:rPr lang="en-FI" dirty="0" err="1"/>
              <a:t>pystyssä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ruskeankirjava</a:t>
            </a:r>
            <a:endParaRPr lang="en-FI" dirty="0"/>
          </a:p>
          <a:p>
            <a:r>
              <a:rPr lang="en-FI" dirty="0" err="1"/>
              <a:t>Selässä</a:t>
            </a:r>
            <a:r>
              <a:rPr lang="en-FI" dirty="0"/>
              <a:t> </a:t>
            </a:r>
            <a:r>
              <a:rPr lang="en-FI" dirty="0" err="1"/>
              <a:t>suuria</a:t>
            </a:r>
            <a:r>
              <a:rPr lang="en-FI" dirty="0"/>
              <a:t> </a:t>
            </a:r>
            <a:r>
              <a:rPr lang="en-FI" dirty="0" err="1"/>
              <a:t>tummia</a:t>
            </a:r>
            <a:r>
              <a:rPr lang="en-FI" dirty="0"/>
              <a:t> </a:t>
            </a:r>
            <a:r>
              <a:rPr lang="en-FI" dirty="0" err="1"/>
              <a:t>täpliä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2" y="4354513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Sarvipöllö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348419-AA18-42B4-9C6C-450423682F0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1937260579"/>
      </p:ext>
    </p:extLst>
  </p:cSld>
  <p:clrMapOvr>
    <a:masterClrMapping/>
  </p:clrMapOvr>
  <p:transition>
    <p:pull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SARVIPÖLLÖ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4018736" cy="586951"/>
          </a:xfrm>
        </p:spPr>
        <p:txBody>
          <a:bodyPr/>
          <a:lstStyle/>
          <a:p>
            <a:r>
              <a:rPr lang="en-FI" dirty="0" err="1"/>
              <a:t>Pöllö</a:t>
            </a:r>
            <a:r>
              <a:rPr lang="en-FI" dirty="0"/>
              <a:t> n. 34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92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80423" cy="2673350"/>
          </a:xfrm>
        </p:spPr>
        <p:txBody>
          <a:bodyPr/>
          <a:lstStyle/>
          <a:p>
            <a:r>
              <a:rPr lang="en-FI" dirty="0" err="1"/>
              <a:t>Paljon</a:t>
            </a:r>
            <a:r>
              <a:rPr lang="en-FI" dirty="0"/>
              <a:t> </a:t>
            </a:r>
            <a:r>
              <a:rPr lang="en-FI" dirty="0" err="1"/>
              <a:t>huuhkajaa</a:t>
            </a:r>
            <a:r>
              <a:rPr lang="en-FI" dirty="0"/>
              <a:t> </a:t>
            </a:r>
            <a:r>
              <a:rPr lang="en-FI" dirty="0" err="1"/>
              <a:t>pienempi</a:t>
            </a:r>
            <a:r>
              <a:rPr lang="en-FI" dirty="0"/>
              <a:t>, </a:t>
            </a:r>
            <a:r>
              <a:rPr lang="en-FI" dirty="0" err="1"/>
              <a:t>ruumis</a:t>
            </a:r>
            <a:r>
              <a:rPr lang="en-FI" dirty="0"/>
              <a:t> </a:t>
            </a:r>
            <a:r>
              <a:rPr lang="en-FI" dirty="0" err="1"/>
              <a:t>hoikempi</a:t>
            </a:r>
            <a:r>
              <a:rPr lang="en-FI" dirty="0"/>
              <a:t>, </a:t>
            </a:r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pitkät</a:t>
            </a:r>
            <a:endParaRPr lang="en-FI" dirty="0"/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päätupsut</a:t>
            </a:r>
            <a:r>
              <a:rPr lang="en-FI" dirty="0"/>
              <a:t> </a:t>
            </a:r>
            <a:r>
              <a:rPr lang="en-FI" dirty="0" err="1"/>
              <a:t>yleensä</a:t>
            </a:r>
            <a:r>
              <a:rPr lang="en-FI" dirty="0"/>
              <a:t> </a:t>
            </a:r>
            <a:r>
              <a:rPr lang="en-FI" dirty="0" err="1"/>
              <a:t>pystyssä</a:t>
            </a:r>
            <a:r>
              <a:rPr lang="en-FI" dirty="0"/>
              <a:t>, </a:t>
            </a:r>
            <a:r>
              <a:rPr lang="en-FI" dirty="0" err="1"/>
              <a:t>lennossa</a:t>
            </a:r>
            <a:r>
              <a:rPr lang="en-FI" dirty="0"/>
              <a:t> </a:t>
            </a:r>
            <a:r>
              <a:rPr lang="en-FI" dirty="0" err="1"/>
              <a:t>piilossa</a:t>
            </a:r>
            <a:endParaRPr lang="en-FI" dirty="0"/>
          </a:p>
          <a:p>
            <a:r>
              <a:rPr lang="en-FI" dirty="0" err="1"/>
              <a:t>Silmien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nokan</a:t>
            </a:r>
            <a:r>
              <a:rPr lang="en-FI" dirty="0"/>
              <a:t> </a:t>
            </a:r>
            <a:r>
              <a:rPr lang="en-FI" dirty="0" err="1"/>
              <a:t>välissä</a:t>
            </a:r>
            <a:r>
              <a:rPr lang="en-FI" dirty="0"/>
              <a:t> </a:t>
            </a:r>
            <a:r>
              <a:rPr lang="en-FI" dirty="0" err="1"/>
              <a:t>valkoista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ruskeankirjava</a:t>
            </a:r>
            <a:endParaRPr lang="en-FI" dirty="0"/>
          </a:p>
          <a:p>
            <a:r>
              <a:rPr lang="en-FI" dirty="0" err="1"/>
              <a:t>Selässä</a:t>
            </a:r>
            <a:r>
              <a:rPr lang="en-FI" dirty="0"/>
              <a:t> </a:t>
            </a:r>
            <a:r>
              <a:rPr lang="en-FI" dirty="0" err="1"/>
              <a:t>ohuita</a:t>
            </a:r>
            <a:r>
              <a:rPr lang="en-FI" dirty="0"/>
              <a:t> </a:t>
            </a:r>
            <a:r>
              <a:rPr lang="en-FI" dirty="0" err="1"/>
              <a:t>viiruja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2" y="4354513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Huuhkaja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Suopöllö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  <p:pic>
        <p:nvPicPr>
          <p:cNvPr id="8" name="Picture Placeholder 7" descr="A picture containing tree, outdoor, owl, bird&#10;&#10;Description automatically generated">
            <a:extLst>
              <a:ext uri="{FF2B5EF4-FFF2-40B4-BE49-F238E27FC236}">
                <a16:creationId xmlns:a16="http://schemas.microsoft.com/office/drawing/2014/main" id="{957C52FA-440B-4DAD-AC13-4A58CF1FE36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50453436"/>
      </p:ext>
    </p:extLst>
  </p:cSld>
  <p:clrMapOvr>
    <a:masterClrMapping/>
  </p:clrMapOvr>
  <p:transition>
    <p:pull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SUOPÖLLÖ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4018736" cy="586951"/>
          </a:xfrm>
        </p:spPr>
        <p:txBody>
          <a:bodyPr/>
          <a:lstStyle/>
          <a:p>
            <a:r>
              <a:rPr lang="en-FI" dirty="0" err="1"/>
              <a:t>Pöllö</a:t>
            </a:r>
            <a:r>
              <a:rPr lang="en-FI" dirty="0"/>
              <a:t> n. 36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100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80423" cy="2673350"/>
          </a:xfrm>
        </p:spPr>
        <p:txBody>
          <a:bodyPr/>
          <a:lstStyle/>
          <a:p>
            <a:r>
              <a:rPr lang="en-FI" dirty="0" err="1"/>
              <a:t>Hoikka</a:t>
            </a:r>
            <a:r>
              <a:rPr lang="en-FI" dirty="0"/>
              <a:t> </a:t>
            </a:r>
            <a:r>
              <a:rPr lang="en-FI" dirty="0" err="1"/>
              <a:t>ruumis</a:t>
            </a:r>
            <a:r>
              <a:rPr lang="en-FI" dirty="0"/>
              <a:t>, </a:t>
            </a:r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  <a:p>
            <a:r>
              <a:rPr lang="en-FI" dirty="0"/>
              <a:t>Hyvin </a:t>
            </a:r>
            <a:r>
              <a:rPr lang="en-FI" dirty="0" err="1"/>
              <a:t>pienet</a:t>
            </a:r>
            <a:r>
              <a:rPr lang="en-FI" dirty="0"/>
              <a:t> </a:t>
            </a:r>
            <a:r>
              <a:rPr lang="en-FI" dirty="0" err="1"/>
              <a:t>päätupsut</a:t>
            </a:r>
            <a:endParaRPr lang="en-FI" dirty="0"/>
          </a:p>
          <a:p>
            <a:r>
              <a:rPr lang="en-FI" dirty="0" err="1"/>
              <a:t>Keltaiset</a:t>
            </a:r>
            <a:r>
              <a:rPr lang="en-FI" dirty="0"/>
              <a:t> </a:t>
            </a:r>
            <a:r>
              <a:rPr lang="en-FI" dirty="0" err="1"/>
              <a:t>silmät</a:t>
            </a:r>
            <a:r>
              <a:rPr lang="en-FI" dirty="0"/>
              <a:t>, </a:t>
            </a:r>
            <a:r>
              <a:rPr lang="en-FI" dirty="0" err="1"/>
              <a:t>tummat</a:t>
            </a:r>
            <a:r>
              <a:rPr lang="en-FI" dirty="0"/>
              <a:t> </a:t>
            </a:r>
            <a:r>
              <a:rPr lang="en-FI" dirty="0" err="1"/>
              <a:t>silmänympärykset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yllättävän</a:t>
            </a:r>
            <a:r>
              <a:rPr lang="en-FI" dirty="0"/>
              <a:t> </a:t>
            </a:r>
            <a:r>
              <a:rPr lang="en-FI" dirty="0" err="1"/>
              <a:t>vaalea</a:t>
            </a:r>
            <a:r>
              <a:rPr lang="en-FI" dirty="0"/>
              <a:t>, </a:t>
            </a:r>
            <a:r>
              <a:rPr lang="en-FI" dirty="0" err="1"/>
              <a:t>etenkin</a:t>
            </a:r>
            <a:r>
              <a:rPr lang="en-FI" dirty="0"/>
              <a:t> </a:t>
            </a:r>
            <a:r>
              <a:rPr lang="en-FI" dirty="0" err="1"/>
              <a:t>lennossa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2" y="4354513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Sarvipöllö</a:t>
            </a:r>
            <a:endParaRPr lang="en-FI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7C0E6B3-A9AC-4440-896C-D1A38880F6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rown owl in a tree&#10;&#10;Description automatically generated with low confidence">
            <a:extLst>
              <a:ext uri="{FF2B5EF4-FFF2-40B4-BE49-F238E27FC236}">
                <a16:creationId xmlns:a16="http://schemas.microsoft.com/office/drawing/2014/main" id="{F5363AA2-014B-46BC-97C8-752E907BFCF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112080895"/>
      </p:ext>
    </p:extLst>
  </p:cSld>
  <p:clrMapOvr>
    <a:masterClrMapping/>
  </p:clrMapOvr>
  <p:transition>
    <p:pull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VARPUSPÖLLÖ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4018736" cy="586951"/>
          </a:xfrm>
        </p:spPr>
        <p:txBody>
          <a:bodyPr/>
          <a:lstStyle/>
          <a:p>
            <a:r>
              <a:rPr lang="en-FI" dirty="0" err="1"/>
              <a:t>Pöllö</a:t>
            </a:r>
            <a:r>
              <a:rPr lang="en-FI" dirty="0"/>
              <a:t> n. 17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36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80423" cy="2673350"/>
          </a:xfrm>
        </p:spPr>
        <p:txBody>
          <a:bodyPr/>
          <a:lstStyle/>
          <a:p>
            <a:r>
              <a:rPr lang="en-FI" dirty="0"/>
              <a:t>Hyvin </a:t>
            </a:r>
            <a:r>
              <a:rPr lang="en-FI" dirty="0" err="1"/>
              <a:t>pienikokoinen</a:t>
            </a:r>
            <a:endParaRPr lang="en-FI" dirty="0"/>
          </a:p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harmaanruskea</a:t>
            </a:r>
            <a:r>
              <a:rPr lang="en-FI" dirty="0"/>
              <a:t>, </a:t>
            </a:r>
            <a:r>
              <a:rPr lang="en-FI" dirty="0" err="1"/>
              <a:t>pieniä</a:t>
            </a:r>
            <a:r>
              <a:rPr lang="en-FI" dirty="0"/>
              <a:t> </a:t>
            </a:r>
            <a:r>
              <a:rPr lang="en-FI" dirty="0" err="1"/>
              <a:t>vaaleita</a:t>
            </a:r>
            <a:r>
              <a:rPr lang="en-FI" dirty="0"/>
              <a:t> </a:t>
            </a:r>
            <a:r>
              <a:rPr lang="en-FI" dirty="0" err="1"/>
              <a:t>pilkkuja</a:t>
            </a:r>
            <a:endParaRPr lang="en-FI" dirty="0"/>
          </a:p>
          <a:p>
            <a:r>
              <a:rPr lang="en-FI" dirty="0"/>
              <a:t>Alta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viiruinen</a:t>
            </a:r>
            <a:endParaRPr lang="en-FI" dirty="0"/>
          </a:p>
          <a:p>
            <a:r>
              <a:rPr lang="en-FI" dirty="0" err="1"/>
              <a:t>Pyöreämuotoinen</a:t>
            </a:r>
            <a:r>
              <a:rPr lang="en-FI" dirty="0"/>
              <a:t> </a:t>
            </a:r>
            <a:r>
              <a:rPr lang="en-FI" dirty="0" err="1"/>
              <a:t>pää</a:t>
            </a:r>
            <a:endParaRPr lang="en-FI" dirty="0"/>
          </a:p>
          <a:p>
            <a:r>
              <a:rPr lang="en-FI" dirty="0" err="1"/>
              <a:t>Tuikea</a:t>
            </a:r>
            <a:r>
              <a:rPr lang="en-FI" dirty="0"/>
              <a:t> </a:t>
            </a:r>
            <a:r>
              <a:rPr lang="en-FI" dirty="0" err="1"/>
              <a:t>ilme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2" y="4354513"/>
            <a:ext cx="2179914" cy="704712"/>
          </a:xfrm>
        </p:spPr>
        <p:txBody>
          <a:bodyPr/>
          <a:lstStyle/>
          <a:p>
            <a:endParaRPr lang="en-FI" dirty="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endParaRPr lang="en-FI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7C0E6B3-A9AC-4440-896C-D1A38880F6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3CB4ED9-6DA5-4B76-90BD-D2A6829B5D8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112844855"/>
      </p:ext>
    </p:extLst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1_Ppt0000001">
  <a:themeElements>
    <a:clrScheme name="1_Ppt0000001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Ppt0000001">
      <a:majorFont>
        <a:latin typeface="Segoe UI"/>
        <a:ea typeface=""/>
        <a:cs typeface="Segoe UI"/>
      </a:majorFont>
      <a:minorFont>
        <a:latin typeface="Segoe UI"/>
        <a:ea typeface=""/>
        <a:cs typeface="Segoe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Ppt0000001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sitys2" id="{14A04412-76C9-4602-8373-97825E3ADF06}" vid="{BCDE9B70-7413-402B-9557-07E1A7ED368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BirdLife viral 3-4 oma</Template>
  <TotalTime>819</TotalTime>
  <Words>599</Words>
  <Application>Microsoft Office PowerPoint</Application>
  <PresentationFormat>On-screen Show (4:3)</PresentationFormat>
  <Paragraphs>131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Segoe UI</vt:lpstr>
      <vt:lpstr>Verdana</vt:lpstr>
      <vt:lpstr>1_Ppt0000001</vt:lpstr>
      <vt:lpstr>MERIKOTKA</vt:lpstr>
      <vt:lpstr>SÄÄKSI</vt:lpstr>
      <vt:lpstr>RUSKOSUOHAUKKA</vt:lpstr>
      <vt:lpstr>SINISUOHAUKKA</vt:lpstr>
      <vt:lpstr>HIIRIHAUKKA</vt:lpstr>
      <vt:lpstr>PIEKANA</vt:lpstr>
      <vt:lpstr>KANAHAUKKA</vt:lpstr>
      <vt:lpstr>VARPUSHAUKKA</vt:lpstr>
      <vt:lpstr>TUULIHAUKKA</vt:lpstr>
      <vt:lpstr>NUOLIHAUKKA</vt:lpstr>
      <vt:lpstr>MUUTTOHAUKKA</vt:lpstr>
      <vt:lpstr>HUUHKAJA</vt:lpstr>
      <vt:lpstr>SARVIPÖLLÖ</vt:lpstr>
      <vt:lpstr>SUOPÖLLÖ</vt:lpstr>
      <vt:lpstr>VARPUSPÖLLÖ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Lintuvisa</dc:title>
  <dc:creator>Juhani Kairamo</dc:creator>
  <cp:lastModifiedBy>mis</cp:lastModifiedBy>
  <cp:revision>217</cp:revision>
  <dcterms:created xsi:type="dcterms:W3CDTF">2019-03-20T16:49:39Z</dcterms:created>
  <dcterms:modified xsi:type="dcterms:W3CDTF">2021-08-18T12:15:04Z</dcterms:modified>
</cp:coreProperties>
</file>